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1"/>
  </p:sldMasterIdLst>
  <p:notesMasterIdLst>
    <p:notesMasterId r:id="rId10"/>
  </p:notesMasterIdLst>
  <p:sldIdLst>
    <p:sldId id="295" r:id="rId2"/>
    <p:sldId id="296" r:id="rId3"/>
    <p:sldId id="298" r:id="rId4"/>
    <p:sldId id="299" r:id="rId5"/>
    <p:sldId id="300" r:id="rId6"/>
    <p:sldId id="301" r:id="rId7"/>
    <p:sldId id="256" r:id="rId8"/>
    <p:sldId id="262" r:id="rId9"/>
  </p:sldIdLst>
  <p:sldSz cx="9144000" cy="6858000" type="screen4x3"/>
  <p:notesSz cx="6858000" cy="9144000"/>
  <p:embeddedFontLst>
    <p:embeddedFont>
      <p:font typeface="Palatino Linotype" panose="02040502050505030304" pitchFamily="18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entury Gothic" panose="020B0502020202020204" pitchFamily="34" charset="0"/>
      <p:regular r:id="rId19"/>
      <p:bold r:id="rId20"/>
      <p:italic r:id="rId21"/>
      <p:boldItalic r:id="rId22"/>
    </p:embeddedFont>
    <p:embeddedFont>
      <p:font typeface="Comic Sans MS" panose="030F0702030302020204" pitchFamily="66" charset="0"/>
      <p:regular r:id="rId23"/>
      <p:bold r:id="rId24"/>
      <p:italic r:id="rId25"/>
      <p:boldItalic r:id="rId26"/>
    </p:embeddedFont>
    <p:embeddedFont>
      <p:font typeface="Tahoma" panose="020B0604030504040204" pitchFamily="34" charset="0"/>
      <p:regular r:id="rId27"/>
      <p:bold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50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4735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2336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4763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4371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2809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70199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3" name="Google Shape;44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Palatino Linotype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lvl="1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722313" y="1371601"/>
            <a:ext cx="7772400" cy="250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latino Linotype"/>
              <a:buNone/>
              <a:defRPr sz="4800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722313" y="4068765"/>
            <a:ext cx="7772400" cy="1131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4" name="Google Shape;44;p6"/>
          <p:cNvSpPr/>
          <p:nvPr/>
        </p:nvSpPr>
        <p:spPr>
          <a:xfrm>
            <a:off x="4495800" y="3924301"/>
            <a:ext cx="84772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6"/>
          <p:cNvSpPr/>
          <p:nvPr/>
        </p:nvSpPr>
        <p:spPr>
          <a:xfrm>
            <a:off x="4695825" y="3924301"/>
            <a:ext cx="84772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6"/>
          <p:cNvSpPr/>
          <p:nvPr/>
        </p:nvSpPr>
        <p:spPr>
          <a:xfrm>
            <a:off x="4296728" y="3924301"/>
            <a:ext cx="84772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1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2"/>
          </p:nvPr>
        </p:nvSpPr>
        <p:spPr>
          <a:xfrm>
            <a:off x="365760" y="1600200"/>
            <a:ext cx="4041648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b="0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2"/>
          </p:nvPr>
        </p:nvSpPr>
        <p:spPr>
          <a:xfrm>
            <a:off x="4648202" y="1600200"/>
            <a:ext cx="404177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b="0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body" idx="3"/>
          </p:nvPr>
        </p:nvSpPr>
        <p:spPr>
          <a:xfrm>
            <a:off x="457200" y="2212848"/>
            <a:ext cx="4041648" cy="391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body" idx="4"/>
          </p:nvPr>
        </p:nvSpPr>
        <p:spPr>
          <a:xfrm>
            <a:off x="4672584" y="2212849"/>
            <a:ext cx="4041648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5907089" y="266701"/>
            <a:ext cx="3008313" cy="20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latino Linotype"/>
              <a:buNone/>
              <a:defRPr sz="2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719139" y="273052"/>
            <a:ext cx="4995863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7F7F7F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o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2"/>
          </p:nvPr>
        </p:nvSpPr>
        <p:spPr>
          <a:xfrm>
            <a:off x="5907089" y="2438401"/>
            <a:ext cx="3008313" cy="368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25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1679576" y="228601"/>
            <a:ext cx="5711824" cy="895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latino Linotype"/>
              <a:buNone/>
              <a:defRPr sz="2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>
            <a:spLocks noGrp="1"/>
          </p:cNvSpPr>
          <p:nvPr>
            <p:ph type="pic" idx="2"/>
          </p:nvPr>
        </p:nvSpPr>
        <p:spPr>
          <a:xfrm>
            <a:off x="1508126" y="1143001"/>
            <a:ext cx="6054724" cy="4541044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50800" dir="5400000" algn="ctr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rgbClr val="7F7F7F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Courier New"/>
              <a:buNone/>
              <a:defRPr sz="2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>
            <a:off x="1679576" y="5810251"/>
            <a:ext cx="571182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title"/>
          </p:nvPr>
        </p:nvSpPr>
        <p:spPr>
          <a:xfrm rot="5400000">
            <a:off x="4732337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2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50000">
              <a:schemeClr val="lt1"/>
            </a:gs>
            <a:gs pos="76000">
              <a:srgbClr val="F3F3F3"/>
            </a:gs>
            <a:gs pos="92000">
              <a:srgbClr val="D8D8D8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363349" y="6356351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659167" y="6356351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543280" y="6356351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5" name="Google Shape;15;p1"/>
          <p:cNvSpPr/>
          <p:nvPr/>
        </p:nvSpPr>
        <p:spPr>
          <a:xfrm>
            <a:off x="8457760" y="6499385"/>
            <a:ext cx="84772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569119" y="6499385"/>
            <a:ext cx="84772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@biblio_help-sozdanie-virtualnoi-knizhnoi-vystavki-v-onlain-servise-genia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://libkrasnodar.blogspot.com/2017/03/blog-post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LK01lm4qyFs" TargetMode="External"/><Relationship Id="rId5" Type="http://schemas.openxmlformats.org/officeDocument/2006/relationships/hyperlink" Target="https://www.youtube.com/watch?v=RuqT8eDZIRM&amp;list=PLaaItScJaf8Y3K52e3HYzOYGLvHF7Hgb8&amp;index=17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K4RCloxq8w&amp;feature=emb_logo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7XBvCd2Bawc&amp;list=PLAWybpL_GaV5o4jCRyEsqjVJT5aLnXpm7&amp;index=41&amp;t=0s" TargetMode="External"/><Relationship Id="rId4" Type="http://schemas.openxmlformats.org/officeDocument/2006/relationships/hyperlink" Target="https://www.youtube.com/watch?v=OtyiOnrdZO0&amp;feature=emb_logo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dbkaluga.ru/img/%D0%91%D1%83%D0%BA%D1%82%D1%80%D0%B5%D0%B9%D0%BB%D0%B5%D1%80.pdf" TargetMode="External"/><Relationship Id="rId7" Type="http://schemas.openxmlformats.org/officeDocument/2006/relationships/hyperlink" Target="https://www.youtube.com/watch?v=jdZ0jszGwjY&amp;t=141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hyperlink" Target="https://rosuchebnik.ru/material/snimaem-booktrailer-teoriya-i-praktika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dbkaluga.ru/img/%D0%92%20%D0%BD%D0%BE%D0%B3%D1%83%20%D1%81%D0%BE%20%D0%B2%D1%80%D0%B5%D0%BC%D0%B5%D0%BD%D0%B5%D0%BC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odbkaluga.ru/iSpring%20Suite%D1%80%D0%B5%D0%B4.pdf" TargetMode="External"/><Relationship Id="rId5" Type="http://schemas.openxmlformats.org/officeDocument/2006/relationships/hyperlink" Target="https://yadi.sk/i/xli-hhoIdIEIZA" TargetMode="External"/><Relationship Id="rId4" Type="http://schemas.openxmlformats.org/officeDocument/2006/relationships/hyperlink" Target="https://www.booksite.ru/forum/knigi/playbuzz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3"/>
          <p:cNvSpPr txBox="1">
            <a:spLocks noGrp="1"/>
          </p:cNvSpPr>
          <p:nvPr>
            <p:ph type="ctrTitle"/>
          </p:nvPr>
        </p:nvSpPr>
        <p:spPr>
          <a:xfrm>
            <a:off x="1865654" y="3079943"/>
            <a:ext cx="5556126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buSzPts val="4800"/>
            </a:pPr>
            <a:r>
              <a:rPr lang="ru" sz="4800" dirty="0"/>
              <a:t/>
            </a:r>
            <a:br>
              <a:rPr lang="ru" sz="4800" dirty="0"/>
            </a:br>
            <a:r>
              <a:rPr lang="ru-RU" sz="36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Работа </a:t>
            </a:r>
            <a:r>
              <a:rPr lang="ru-RU" sz="3600" b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школьной библиотеки в формате онлайн: новые формы и методы продвижения </a:t>
            </a:r>
            <a:r>
              <a:rPr lang="ru-RU" sz="36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чтения</a:t>
            </a:r>
            <a:endParaRPr sz="3600" b="1" dirty="0">
              <a:latin typeface="Times New Roman" pitchFamily="18" charset="0"/>
              <a:ea typeface="Tahoma" pitchFamily="34" charset="0"/>
              <a:cs typeface="Times New Roman" pitchFamily="18" charset="0"/>
              <a:sym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1647" y="431593"/>
            <a:ext cx="72524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</a:p>
          <a:p>
            <a:pPr algn="ctr"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«Средняя общеобразовательная школа №6</a:t>
            </a:r>
          </a:p>
          <a:p>
            <a:pPr algn="ctr"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Лениногорска» муниципального образования </a:t>
            </a:r>
          </a:p>
          <a:p>
            <a:pPr algn="ctr"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Лениногорский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муниципальный район» РТ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57717" y="595356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Лениногорск</a:t>
            </a:r>
          </a:p>
          <a:p>
            <a:pPr algn="ctr"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год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40424" y="4589298"/>
            <a:ext cx="5988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08063"/>
            <a:r>
              <a:rPr lang="ru-RU" dirty="0" smtClean="0"/>
              <a:t>                                                 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Автор: педагог-библиотекарь</a:t>
            </a:r>
          </a:p>
          <a:p>
            <a:pPr algn="ctr" defTabSz="1008063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МБОУ «СОШ № 6»</a:t>
            </a:r>
          </a:p>
          <a:p>
            <a:pPr algn="ctr" defTabSz="1008063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Абзалова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Елена Вячеславовна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35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45;p59"/>
          <p:cNvSpPr txBox="1">
            <a:spLocks noGrp="1"/>
          </p:cNvSpPr>
          <p:nvPr>
            <p:ph type="ctrTitle"/>
          </p:nvPr>
        </p:nvSpPr>
        <p:spPr>
          <a:xfrm>
            <a:off x="787092" y="224093"/>
            <a:ext cx="7569816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rgbClr val="1C4587"/>
              </a:buClr>
              <a:buSzPts val="4000"/>
            </a:pPr>
            <a:r>
              <a:rPr lang="ru-RU" sz="4000" b="1" dirty="0" smtClean="0">
                <a:solidFill>
                  <a:srgbClr val="1C4587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Формы </a:t>
            </a:r>
            <a:r>
              <a:rPr lang="ru-RU" sz="4000" b="1" dirty="0">
                <a:solidFill>
                  <a:srgbClr val="1C4587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продвижения чтения в онлайн-формате:</a:t>
            </a:r>
            <a:endParaRPr sz="4000" b="1" dirty="0">
              <a:solidFill>
                <a:srgbClr val="1C4587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1768" y="1840397"/>
            <a:ext cx="53827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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виртуальные книжные выставки,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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онлайн-обзоры,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"/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буктрейлеры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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сетевые акции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en-US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конкурсы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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онлайн-игры.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7848" y="2761757"/>
            <a:ext cx="5026864" cy="334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96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45;p59"/>
          <p:cNvSpPr txBox="1">
            <a:spLocks noGrp="1"/>
          </p:cNvSpPr>
          <p:nvPr>
            <p:ph type="ctrTitle"/>
          </p:nvPr>
        </p:nvSpPr>
        <p:spPr>
          <a:xfrm>
            <a:off x="823668" y="0"/>
            <a:ext cx="7588812" cy="585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rgbClr val="1C4587"/>
              </a:buClr>
              <a:buSzPts val="4000"/>
            </a:pPr>
            <a:r>
              <a:rPr lang="ru-RU" sz="3600" b="1" dirty="0" smtClean="0">
                <a:solidFill>
                  <a:srgbClr val="1C4587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Виртуальные </a:t>
            </a:r>
            <a:r>
              <a:rPr lang="ru-RU" sz="3600" b="1" dirty="0">
                <a:solidFill>
                  <a:srgbClr val="1C4587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книжные выставки</a:t>
            </a:r>
            <a:endParaRPr sz="3600" b="1" dirty="0">
              <a:solidFill>
                <a:srgbClr val="1C4587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731949"/>
              </p:ext>
            </p:extLst>
          </p:nvPr>
        </p:nvGraphicFramePr>
        <p:xfrm>
          <a:off x="359504" y="696141"/>
          <a:ext cx="8517139" cy="6065810"/>
        </p:xfrm>
        <a:graphic>
          <a:graphicData uri="http://schemas.openxmlformats.org/drawingml/2006/table">
            <a:tbl>
              <a:tblPr firstRow="1" firstCol="1" bandRow="1"/>
              <a:tblGrid>
                <a:gridCol w="4725917">
                  <a:extLst>
                    <a:ext uri="{9D8B030D-6E8A-4147-A177-3AD203B41FA5}">
                      <a16:colId xmlns:a16="http://schemas.microsoft.com/office/drawing/2014/main" val="2833980750"/>
                    </a:ext>
                  </a:extLst>
                </a:gridCol>
                <a:gridCol w="3791222">
                  <a:extLst>
                    <a:ext uri="{9D8B030D-6E8A-4147-A177-3AD203B41FA5}">
                      <a16:colId xmlns:a16="http://schemas.microsoft.com/office/drawing/2014/main" val="420835821"/>
                    </a:ext>
                  </a:extLst>
                </a:gridCol>
              </a:tblGrid>
              <a:tr h="5198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виртуальных книжных выставок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307975" marR="266065"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Программы и онлайн сервисы  для создания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9332318"/>
                  </a:ext>
                </a:extLst>
              </a:tr>
              <a:tr h="2623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Презентация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2540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Power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Point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Slide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Share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6013859"/>
                  </a:ext>
                </a:extLst>
              </a:tr>
              <a:tr h="7899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1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Слайд-презентация (слайд-шоу) обложек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кратких аннотаций к книгам с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музыкальным</a:t>
                      </a:r>
                      <a:r>
                        <a:rPr lang="en-US" sz="16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сопровождением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2540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Power Point, Photopeach, Photosnack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8893850"/>
                  </a:ext>
                </a:extLst>
              </a:tr>
              <a:tr h="777401">
                <a:tc>
                  <a:txBody>
                    <a:bodyPr/>
                    <a:lstStyle/>
                    <a:p>
                      <a:pPr marR="40005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Видео обзор с рекомендациями библиотекаря, записью «громких чтений» читателей, видео впечатлений читателей и известных в городе людей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2540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Windows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Movie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Maker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Youtube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3936953"/>
                  </a:ext>
                </a:extLst>
              </a:tr>
              <a:tr h="5198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 книг в виде интерактивного плаката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2540" marR="149860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Power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Point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 использованием гиперссылок,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ThingLink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93217"/>
                  </a:ext>
                </a:extLst>
              </a:tr>
              <a:tr h="1015617">
                <a:tc>
                  <a:txBody>
                    <a:bodyPr/>
                    <a:lstStyle/>
                    <a:p>
                      <a:pPr marR="39370">
                        <a:lnSpc>
                          <a:spcPct val="105000"/>
                        </a:lnSpc>
                        <a:spcAft>
                          <a:spcPts val="15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 книг в виде ментальной карты, техники визуализации мышления в виде карты, в центре которой обозначена главная тема с ключевыми словами,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связанными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ней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  <a:tabLst>
                          <a:tab pos="922020" algn="ctr"/>
                          <a:tab pos="1635760" algn="ctr"/>
                          <a:tab pos="3011170" algn="r"/>
                        </a:tabLs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Word, 	Power 	Point, 	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Mindmeister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FreemindMap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Popplet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85739"/>
                  </a:ext>
                </a:extLst>
              </a:tr>
              <a:tr h="7774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 книг какого-либо автора в виде ленты времени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2540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Power Point,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Dipity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Xtimeline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Free Timeline,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Timerime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Timtoast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Ourstory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Capzles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8169534"/>
                  </a:ext>
                </a:extLst>
              </a:tr>
              <a:tr h="5385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 книг в виде 3D-книги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2540">
                        <a:lnSpc>
                          <a:spcPct val="99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MS Publisher, Flip Book Maker, Flip PDF, 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ZooBurst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6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Calameo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Photosnack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Myebook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931220"/>
                  </a:ext>
                </a:extLst>
              </a:tr>
              <a:tr h="2623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Выставки на географической карте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2540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Google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Maps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788959"/>
                  </a:ext>
                </a:extLst>
              </a:tr>
              <a:tr h="2623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 – виртуальная доска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2540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Thinglink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Google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Презентации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969222"/>
                  </a:ext>
                </a:extLst>
              </a:tr>
              <a:tr h="2714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 – плакат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2540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MS Publisher,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Glogster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Thinglink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Playcast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366" marR="18819" marT="4909" marB="0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5518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822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32" y="1346601"/>
            <a:ext cx="726331" cy="76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99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64" y="3942036"/>
            <a:ext cx="854869" cy="105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153960" y="3249832"/>
            <a:ext cx="7421485" cy="321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Вебинар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«Как создавать интерактивные виртуальные выставки».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  [Видео]   // Видеоканал «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Библиоклуб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университетская библиотека онлайн (проект «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Директ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-академия). Ведущая - Марина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Орешко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преподаватель, методист ЦДО «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Снейл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автор блога «Роза ветров. Север». Дата проведения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вебинара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- 21.10.2020 (дата  обращения </a:t>
            </a:r>
            <a:r>
              <a:rPr lang="ru-RU" altLang="ru-RU" sz="18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.08.2022 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г.). 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Вебинар 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«Использование сервиса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Genially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для создания виртуальных библиотечных выставок»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.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[Видео] //  Рязанская областная детская библиотека.  Ведущая -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Грачева Т.А., гл. библиотекарь Рязанской областной детской библиотеки,  дата проведения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вебинара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- 17.06.2020 (дата обращения </a:t>
            </a:r>
            <a:r>
              <a:rPr lang="ru-RU" altLang="ru-RU" sz="18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.08.2022 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г.).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54937" y="149911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53960" y="358108"/>
            <a:ext cx="7421484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Создание виртуальных книжных выставок. 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Текст: электронный // Библиотечный навигатор. Блог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инновационно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-методического 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отдела центральной городской библиотеки им. Н. А. Некрасова МУК ЦБС г. Краснодара (дата обращения </a:t>
            </a:r>
            <a:r>
              <a:rPr lang="ru-RU" altLang="ru-RU" sz="18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.08.2022 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г.). 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Создание виртуальной книжной выставки в онлайн сервисе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rgbClr val="0F243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Genially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: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инструкция. – Текст: электронный // Сообщество в ВК «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Библиошпаргалка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en-US" altLang="ru-RU" sz="1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Создание видео презентации в сервисе 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rgbClr val="0F243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Canva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: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инструкция. – Текст:  электронный // Сообщество в ВК «</a:t>
            </a:r>
            <a:r>
              <a:rPr kumimoji="0" lang="ru-RU" altLang="ru-RU" sz="1800" b="0" i="1" u="none" strike="noStrike" cap="none" normalizeH="0" baseline="0" dirty="0" err="1" smtClean="0">
                <a:ln>
                  <a:noFill/>
                </a:ln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Библиошпаргалка</a:t>
            </a:r>
            <a:r>
              <a:rPr kumimoji="0" lang="ru-RU" altLang="ru-RU" sz="1800" b="0" i="1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53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4071" y="129576"/>
            <a:ext cx="67746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1C4587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Онлайн-обзоры </a:t>
            </a:r>
            <a:r>
              <a:rPr lang="ru-RU" sz="4000" b="1" dirty="0" smtClean="0">
                <a:solidFill>
                  <a:srgbClr val="1C4587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литературы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652840"/>
              </p:ext>
            </p:extLst>
          </p:nvPr>
        </p:nvGraphicFramePr>
        <p:xfrm>
          <a:off x="739248" y="1217145"/>
          <a:ext cx="7754112" cy="2001401"/>
        </p:xfrm>
        <a:graphic>
          <a:graphicData uri="http://schemas.openxmlformats.org/drawingml/2006/table">
            <a:tbl>
              <a:tblPr firstRow="1" firstCol="1" bandRow="1"/>
              <a:tblGrid>
                <a:gridCol w="3194303">
                  <a:extLst>
                    <a:ext uri="{9D8B030D-6E8A-4147-A177-3AD203B41FA5}">
                      <a16:colId xmlns:a16="http://schemas.microsoft.com/office/drawing/2014/main" val="1373720614"/>
                    </a:ext>
                  </a:extLst>
                </a:gridCol>
                <a:gridCol w="4559809">
                  <a:extLst>
                    <a:ext uri="{9D8B030D-6E8A-4147-A177-3AD203B41FA5}">
                      <a16:colId xmlns:a16="http://schemas.microsoft.com/office/drawing/2014/main" val="1793374499"/>
                    </a:ext>
                  </a:extLst>
                </a:gridCol>
              </a:tblGrid>
              <a:tr h="630684">
                <a:tc rowSpan="3">
                  <a:txBody>
                    <a:bodyPr/>
                    <a:lstStyle/>
                    <a:p>
                      <a:pPr marL="66675" algn="ctr">
                        <a:lnSpc>
                          <a:spcPct val="107000"/>
                        </a:lnSpc>
                        <a:spcAft>
                          <a:spcPts val="120"/>
                        </a:spcAft>
                      </a:pPr>
                      <a:r>
                        <a:rPr lang="ru-RU" sz="18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9845" algn="ctr">
                        <a:lnSpc>
                          <a:spcPct val="107000"/>
                        </a:lnSpc>
                        <a:spcAft>
                          <a:spcPts val="130"/>
                        </a:spcAft>
                      </a:pPr>
                      <a:r>
                        <a:rPr lang="ru-RU" sz="18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 - обзор литературы: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670"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варианты подачи информации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7310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29210" marT="889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450850" indent="-268288" algn="l">
                        <a:lnSpc>
                          <a:spcPct val="107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информационный пост</a:t>
                      </a:r>
                      <a:r>
                        <a:rPr lang="ru-RU" sz="180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29210" marT="889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7521015"/>
                  </a:ext>
                </a:extLst>
              </a:tr>
              <a:tr h="6705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0850" indent="-268288" algn="l">
                        <a:lnSpc>
                          <a:spcPct val="99000"/>
                        </a:lnSpc>
                        <a:spcAft>
                          <a:spcPts val="215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видеоролик (презентация, интерактивная выставка,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буктрейлер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др.) </a:t>
                      </a:r>
                    </a:p>
                  </a:txBody>
                  <a:tcPr marL="0" marR="29210" marT="8890" marB="0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71740"/>
                  </a:ext>
                </a:extLst>
              </a:tr>
              <a:tr h="7001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0850" indent="-268288" algn="l">
                        <a:lnSpc>
                          <a:spcPct val="107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онлайн-трансляция (обзор в режиме реального времени) </a:t>
                      </a:r>
                    </a:p>
                  </a:txBody>
                  <a:tcPr marL="0" marR="29210" marT="889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192769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42064" y="3720149"/>
            <a:ext cx="7548480" cy="228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35"/>
              </a:spcAft>
            </a:pPr>
            <a:r>
              <a:rPr lang="ru-RU" sz="2000" dirty="0">
                <a:latin typeface="Times New Roman" panose="02020603050405020304" pitchFamily="18" charset="0"/>
                <a:ea typeface="Comic Sans MS" panose="030F0702030302020204" pitchFamily="66" charset="0"/>
                <a:cs typeface="Times New Roman" panose="02020603050405020304" pitchFamily="18" charset="0"/>
              </a:rPr>
              <a:t>Примеры </a:t>
            </a:r>
            <a:r>
              <a:rPr lang="ru-RU" sz="2000" dirty="0" err="1">
                <a:latin typeface="Times New Roman" panose="02020603050405020304" pitchFamily="18" charset="0"/>
                <a:ea typeface="Comic Sans MS" panose="030F0702030302020204" pitchFamily="66" charset="0"/>
                <a:cs typeface="Times New Roman" panose="02020603050405020304" pitchFamily="18" charset="0"/>
              </a:rPr>
              <a:t>видеообзоров</a:t>
            </a:r>
            <a:r>
              <a:rPr lang="ru-RU" sz="2000" dirty="0">
                <a:latin typeface="Times New Roman" panose="02020603050405020304" pitchFamily="18" charset="0"/>
                <a:ea typeface="Comic Sans MS" panose="030F0702030302020204" pitchFamily="66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1000"/>
              </a:lnSpc>
              <a:spcAft>
                <a:spcPts val="65"/>
              </a:spcAft>
              <a:buClr>
                <a:srgbClr val="0F243E"/>
              </a:buClr>
              <a:buSzPts val="1200"/>
              <a:buFont typeface="Wingdings" panose="05000000000000000000" pitchFamily="2" charset="2"/>
              <a:buChar char=""/>
            </a:pPr>
            <a:r>
              <a:rPr lang="ru-RU" sz="2000" dirty="0" err="1" smtClean="0">
                <a:solidFill>
                  <a:srgbClr val="0F243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  <a:hlinkClick r:id="rId3"/>
              </a:rPr>
              <a:t>Видеообзор</a:t>
            </a:r>
            <a:r>
              <a:rPr lang="en-US" sz="2000" dirty="0" smtClean="0">
                <a:solidFill>
                  <a:srgbClr val="0F243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F243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</a:rPr>
              <a:t>книги </a:t>
            </a:r>
            <a:r>
              <a:rPr lang="ru-RU" sz="2000" dirty="0">
                <a:solidFill>
                  <a:srgbClr val="0F243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</a:rPr>
              <a:t>Евгения </a:t>
            </a:r>
            <a:r>
              <a:rPr lang="ru-RU" sz="2000" dirty="0" err="1">
                <a:solidFill>
                  <a:srgbClr val="0F243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</a:rPr>
              <a:t>Рудашевского</a:t>
            </a:r>
            <a:r>
              <a:rPr lang="ru-RU" sz="2000" dirty="0">
                <a:solidFill>
                  <a:srgbClr val="0F243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</a:rPr>
              <a:t> «Ворон»</a:t>
            </a:r>
            <a:r>
              <a:rPr lang="ru-RU" sz="20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</a:rPr>
              <a:t> (12+) </a:t>
            </a:r>
            <a:r>
              <a:rPr lang="ru-RU" sz="2000" dirty="0" smtClean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</a:rPr>
              <a:t>от КОДБ</a:t>
            </a:r>
            <a:r>
              <a:rPr lang="ru-RU" sz="2000" dirty="0" smtClean="0">
                <a:solidFill>
                  <a:srgbClr val="24406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F243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</a:rPr>
              <a:t> </a:t>
            </a:r>
            <a:endParaRPr lang="ru-RU" sz="2000" dirty="0"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Wingdings" panose="05000000000000000000" pitchFamily="2" charset="2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1000"/>
              </a:lnSpc>
              <a:spcAft>
                <a:spcPts val="290"/>
              </a:spcAft>
              <a:buClr>
                <a:srgbClr val="0F243E"/>
              </a:buClr>
              <a:buSzPts val="1200"/>
              <a:buFont typeface="Wingdings" panose="05000000000000000000" pitchFamily="2" charset="2"/>
              <a:buChar char=""/>
            </a:pPr>
            <a:r>
              <a:rPr lang="ru-RU" sz="2000" dirty="0" err="1">
                <a:solidFill>
                  <a:srgbClr val="0F243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  <a:hlinkClick r:id="rId4"/>
              </a:rPr>
              <a:t>Видеообзор</a:t>
            </a:r>
            <a:r>
              <a:rPr lang="ru-RU" sz="2000" dirty="0">
                <a:solidFill>
                  <a:srgbClr val="0F243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  <a:hlinkClick r:id="rId4"/>
              </a:rPr>
              <a:t> «Занимательная зоология</a:t>
            </a:r>
            <a:r>
              <a:rPr lang="ru-RU" sz="2000" dirty="0" smtClean="0">
                <a:solidFill>
                  <a:srgbClr val="0F243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  <a:hlinkClick r:id="rId4"/>
              </a:rPr>
              <a:t>»</a:t>
            </a:r>
            <a:r>
              <a:rPr lang="ru-RU" sz="2000" dirty="0" smtClean="0">
                <a:solidFill>
                  <a:srgbClr val="0563C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</a:rPr>
              <a:t>для младших школьников </a:t>
            </a:r>
            <a:r>
              <a:rPr lang="ru-RU" sz="20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</a:rPr>
              <a:t>(6+) от КОДБ</a:t>
            </a:r>
            <a:r>
              <a:rPr lang="ru-RU" sz="2000" b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</a:rPr>
              <a:t> </a:t>
            </a:r>
            <a:endParaRPr lang="ru-RU" sz="2000" dirty="0"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Wingdings" panose="05000000000000000000" pitchFamily="2" charset="2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1000"/>
              </a:lnSpc>
              <a:spcAft>
                <a:spcPts val="65"/>
              </a:spcAft>
              <a:buClr>
                <a:srgbClr val="0F243E"/>
              </a:buClr>
              <a:buSzPts val="1200"/>
              <a:buFont typeface="Wingdings" panose="05000000000000000000" pitchFamily="2" charset="2"/>
              <a:buChar char=""/>
            </a:pPr>
            <a:r>
              <a:rPr lang="ru-RU" sz="2000" dirty="0">
                <a:solidFill>
                  <a:srgbClr val="0F243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  <a:hlinkClick r:id="rId5"/>
              </a:rPr>
              <a:t>Обзор новинок   издательства «</a:t>
            </a:r>
            <a:r>
              <a:rPr lang="ru-RU" sz="2000" dirty="0" err="1">
                <a:solidFill>
                  <a:srgbClr val="0F243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  <a:hlinkClick r:id="rId5"/>
              </a:rPr>
              <a:t>Робинс</a:t>
            </a:r>
            <a:r>
              <a:rPr lang="ru-RU" sz="2000" dirty="0">
                <a:solidFill>
                  <a:srgbClr val="0F243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  <a:hlinkClick r:id="rId5"/>
              </a:rPr>
              <a:t>» от РГДБ </a:t>
            </a:r>
            <a:r>
              <a:rPr lang="ru-RU" sz="20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</a:rPr>
              <a:t>(6+) </a:t>
            </a:r>
          </a:p>
        </p:txBody>
      </p:sp>
    </p:spTree>
    <p:extLst>
      <p:ext uri="{BB962C8B-B14F-4D97-AF65-F5344CB8AC3E}">
        <p14:creationId xmlns:p14="http://schemas.microsoft.com/office/powerpoint/2010/main" val="105576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54103" y="153960"/>
            <a:ext cx="29370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1C4587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Буктрейлер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858083"/>
              </p:ext>
            </p:extLst>
          </p:nvPr>
        </p:nvGraphicFramePr>
        <p:xfrm>
          <a:off x="792482" y="1133856"/>
          <a:ext cx="7583423" cy="2560320"/>
        </p:xfrm>
        <a:graphic>
          <a:graphicData uri="http://schemas.openxmlformats.org/drawingml/2006/table">
            <a:tbl>
              <a:tblPr firstRow="1" firstCol="1" bandRow="1"/>
              <a:tblGrid>
                <a:gridCol w="3543729">
                  <a:extLst>
                    <a:ext uri="{9D8B030D-6E8A-4147-A177-3AD203B41FA5}">
                      <a16:colId xmlns:a16="http://schemas.microsoft.com/office/drawing/2014/main" val="202224933"/>
                    </a:ext>
                  </a:extLst>
                </a:gridCol>
                <a:gridCol w="495965">
                  <a:extLst>
                    <a:ext uri="{9D8B030D-6E8A-4147-A177-3AD203B41FA5}">
                      <a16:colId xmlns:a16="http://schemas.microsoft.com/office/drawing/2014/main" val="2718171530"/>
                    </a:ext>
                  </a:extLst>
                </a:gridCol>
                <a:gridCol w="3543729">
                  <a:extLst>
                    <a:ext uri="{9D8B030D-6E8A-4147-A177-3AD203B41FA5}">
                      <a16:colId xmlns:a16="http://schemas.microsoft.com/office/drawing/2014/main" val="3140956828"/>
                    </a:ext>
                  </a:extLst>
                </a:gridCol>
              </a:tblGrid>
              <a:tr h="6705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способу визуального воплощения текста </a:t>
                      </a:r>
                      <a:r>
                        <a:rPr lang="ru-RU" sz="1500" b="1" dirty="0" err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буктрейлеры</a:t>
                      </a:r>
                      <a:r>
                        <a:rPr lang="ru-RU" sz="15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бывают: 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97155" marT="76200" marB="0" anchor="ctr">
                    <a:lnL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0E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135" marR="97155" marT="76200" marB="0">
                    <a:lnL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0E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содержанию </a:t>
                      </a:r>
                      <a:r>
                        <a:rPr lang="ru-RU" sz="1500" b="1" dirty="0" err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буктрейлеры</a:t>
                      </a:r>
                      <a:r>
                        <a:rPr lang="ru-RU" sz="15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бывают: 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97155" marT="76200" marB="0" anchor="ctr">
                    <a:lnL w="28575" cap="flat" cmpd="sng" algn="ctr">
                      <a:solidFill>
                        <a:srgbClr val="D0E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0E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0495674"/>
                  </a:ext>
                </a:extLst>
              </a:tr>
              <a:tr h="1889760">
                <a:tc>
                  <a:txBody>
                    <a:bodyPr/>
                    <a:lstStyle/>
                    <a:p>
                      <a:pPr marL="354013" lvl="0" indent="-268288" fontAlgn="base">
                        <a:lnSpc>
                          <a:spcPct val="107000"/>
                        </a:lnSpc>
                        <a:spcAft>
                          <a:spcPts val="35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ru-RU" sz="15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игровые (мини фильм по книге) </a:t>
                      </a:r>
                    </a:p>
                    <a:p>
                      <a:pPr marL="354013" lvl="0" indent="-268288" fontAlgn="base">
                        <a:lnSpc>
                          <a:spcPct val="9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ru-RU" sz="15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неигровые (набор слайдов с цитатами, иллюстрациями, книжными разворотами, тематическими рисунками, </a:t>
                      </a:r>
                      <a:r>
                        <a:rPr lang="ru-RU" sz="1500" u="none" strike="noStrike" baseline="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фотографиями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т. п.) 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4013" lvl="0" indent="-268288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ru-RU" sz="15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анимационные (мультфильм по книге) </a:t>
                      </a:r>
                    </a:p>
                  </a:txBody>
                  <a:tcPr marL="64135" marR="97155" marT="76200" marB="0">
                    <a:lnL w="28575" cap="flat" cmpd="sng" algn="ctr">
                      <a:solidFill>
                        <a:srgbClr val="D0E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0E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0E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0E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ru-RU" sz="1500" u="none" strike="noStrike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повествовательные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презентующие основу сюжета произведения) </a:t>
                      </a:r>
                      <a:endParaRPr lang="ru-RU" sz="15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90000"/>
                        </a:lnSpc>
                        <a:spcAft>
                          <a:spcPts val="295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атмосферные </a:t>
                      </a:r>
                      <a:r>
                        <a:rPr lang="ru-RU" sz="1500" b="0" i="0" u="none" strike="noStrike" cap="none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(передающие основные настроения книги и ожидаемые читательские эмоции) </a:t>
                      </a:r>
                      <a:endParaRPr lang="ru-RU" sz="1500" b="0" i="0" u="none" strike="noStrike" cap="none" dirty="0" smtClean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285750" indent="-285750">
                        <a:lnSpc>
                          <a:spcPct val="90000"/>
                        </a:lnSpc>
                        <a:spcAft>
                          <a:spcPts val="295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500" u="none" strike="noStrike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концептуальные </a:t>
                      </a:r>
                      <a:r>
                        <a:rPr lang="ru-RU" sz="15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(транслирующие ключевые идеи и общую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смысловую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направленность текста) 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135" marR="97155" marT="76200" marB="0" anchor="ctr">
                    <a:lnL w="28575" cap="flat" cmpd="sng" algn="ctr">
                      <a:solidFill>
                        <a:srgbClr val="D0E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0E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0E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0E3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019128"/>
                  </a:ext>
                </a:extLst>
              </a:tr>
            </a:tbl>
          </a:graphicData>
        </a:graphic>
      </p:graphicFrame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231393" y="3966186"/>
            <a:ext cx="7144512" cy="11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ClrTx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«Живая» книга: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рабочая инструкция по созданию </a:t>
            </a:r>
            <a:r>
              <a:rPr kumimoji="0" lang="ru-RU" alt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буктрейлера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программе  </a:t>
            </a:r>
            <a:r>
              <a:rPr kumimoji="0" lang="ru-RU" alt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ФотоШОУ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 / сост. Ю.А. </a:t>
            </a:r>
            <a:r>
              <a:rPr kumimoji="0" lang="ru-RU" alt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Смельская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6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Калуга, 2017. – 8 с.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Снимаем </a:t>
            </a:r>
            <a:r>
              <a:rPr kumimoji="0" lang="ru-RU" altLang="ru-RU" sz="1600" b="0" i="1" u="none" strike="noStrike" cap="none" normalizeH="0" baseline="0" dirty="0" err="1" smtClean="0">
                <a:ln>
                  <a:noFill/>
                </a:ln>
                <a:solidFill>
                  <a:srgbClr val="0F243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буктрейлер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 теория и практика.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Текст: электронный //  Корпорация «Российский учебник» (дата обращения </a:t>
            </a:r>
            <a:r>
              <a:rPr lang="ru-RU" alt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.08.2022</a:t>
            </a:r>
            <a:r>
              <a:rPr kumimoji="0" lang="ru-RU" altLang="ru-RU" sz="16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г.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489"/>
          <p:cNvPicPr/>
          <p:nvPr/>
        </p:nvPicPr>
        <p:blipFill>
          <a:blip r:embed="rId5"/>
          <a:stretch>
            <a:fillRect/>
          </a:stretch>
        </p:blipFill>
        <p:spPr>
          <a:xfrm>
            <a:off x="251589" y="4174162"/>
            <a:ext cx="792480" cy="831215"/>
          </a:xfrm>
          <a:prstGeom prst="rect">
            <a:avLst/>
          </a:prstGeom>
        </p:spPr>
      </p:pic>
      <p:pic>
        <p:nvPicPr>
          <p:cNvPr id="13" name="Picture 1491"/>
          <p:cNvPicPr/>
          <p:nvPr/>
        </p:nvPicPr>
        <p:blipFill>
          <a:blip r:embed="rId6"/>
          <a:stretch>
            <a:fillRect/>
          </a:stretch>
        </p:blipFill>
        <p:spPr>
          <a:xfrm>
            <a:off x="288163" y="5485364"/>
            <a:ext cx="618490" cy="762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31393" y="5327755"/>
            <a:ext cx="71445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i="1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Вебинар</a:t>
            </a:r>
            <a:r>
              <a:rPr lang="ru-RU" sz="1600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 </a:t>
            </a:r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«Как создавать </a:t>
            </a:r>
            <a:r>
              <a:rPr lang="ru-RU" sz="1600" i="1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буктрейлеры</a:t>
            </a:r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».</a:t>
            </a:r>
            <a:r>
              <a:rPr lang="ru-RU" sz="1600" i="1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 </a:t>
            </a:r>
            <a:r>
              <a:rPr lang="ru-RU" altLang="ru-RU" sz="16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6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[Видео] // </a:t>
            </a:r>
            <a:r>
              <a:rPr lang="ru-RU" sz="1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Библиоклуб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«Университетская библиотека онлайн». Вебинар состоялся 23.03.2020. Ведущая: Марина </a:t>
            </a:r>
            <a:r>
              <a:rPr lang="ru-RU" sz="1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Орешко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преподаватель, методист ЦДО «</a:t>
            </a:r>
            <a:r>
              <a:rPr lang="ru-RU" sz="1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Снейл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», автор популярного блога «Роза ветров. Север» (дата обращения </a:t>
            </a:r>
            <a:r>
              <a:rPr lang="ru-RU" sz="16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16</a:t>
            </a:r>
            <a:r>
              <a:rPr lang="ru-RU" sz="16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.08.2022 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г.).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5579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29168" y="251496"/>
            <a:ext cx="65950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1C4587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Сетевые </a:t>
            </a:r>
            <a:r>
              <a:rPr lang="ru-RU" sz="4000" b="1" dirty="0">
                <a:solidFill>
                  <a:srgbClr val="1C4587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акции и конкурсы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9536" y="1020994"/>
            <a:ext cx="7748016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6280" marR="30480" algn="just">
              <a:lnSpc>
                <a:spcPct val="128000"/>
              </a:lnSpc>
              <a:spcAft>
                <a:spcPts val="790"/>
              </a:spcAft>
            </a:pPr>
            <a:r>
              <a:rPr lang="ru-RU" sz="2000" i="1" dirty="0">
                <a:solidFill>
                  <a:srgbClr val="0F243E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В ногу со временем. </a:t>
            </a:r>
            <a:r>
              <a:rPr lang="ru-RU" sz="2000" i="1" dirty="0" err="1">
                <a:solidFill>
                  <a:srgbClr val="0F243E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Челлендж</a:t>
            </a:r>
            <a:r>
              <a:rPr lang="ru-RU" sz="2000" i="1" dirty="0">
                <a:solidFill>
                  <a:srgbClr val="0F243E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, </a:t>
            </a:r>
            <a:r>
              <a:rPr lang="ru-RU" sz="2000" i="1" dirty="0" err="1">
                <a:solidFill>
                  <a:srgbClr val="0F243E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стриминг</a:t>
            </a:r>
            <a:r>
              <a:rPr lang="ru-RU" sz="2000" i="1" dirty="0">
                <a:solidFill>
                  <a:srgbClr val="0F243E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, </a:t>
            </a:r>
            <a:r>
              <a:rPr lang="ru-RU" sz="2000" i="1" dirty="0" err="1">
                <a:solidFill>
                  <a:srgbClr val="0F243E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сторителлинг</a:t>
            </a:r>
            <a:r>
              <a:rPr lang="ru-RU" sz="2000" i="1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:</a:t>
            </a: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используем в работе библиотек: дайджест интернет - публикаций. </a:t>
            </a:r>
            <a:r>
              <a:rPr lang="ru-RU" sz="2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Вып</a:t>
            </a: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1 / Калужская областная детская библиотека; составитель А. П. Жукова. – Калуга, 2020. – 8 с. 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6" name="Picture 2001"/>
          <p:cNvPicPr/>
          <p:nvPr/>
        </p:nvPicPr>
        <p:blipFill>
          <a:blip r:embed="rId4"/>
          <a:stretch>
            <a:fillRect/>
          </a:stretch>
        </p:blipFill>
        <p:spPr>
          <a:xfrm>
            <a:off x="485896" y="1177988"/>
            <a:ext cx="967423" cy="11103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3507" y="2872027"/>
            <a:ext cx="5520071" cy="36818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82480" y="125845"/>
            <a:ext cx="35702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1C4587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Онлайн-игры</a:t>
            </a:r>
            <a:r>
              <a:rPr lang="ru-RU" sz="4000" b="1" dirty="0">
                <a:solidFill>
                  <a:srgbClr val="1C4587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77153" y="1082562"/>
            <a:ext cx="4572000" cy="17045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"/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викторины, 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"/>
            </a:pP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квесты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"/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кроссворды,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"/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тесты и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305"/>
          <p:cNvPicPr/>
          <p:nvPr/>
        </p:nvPicPr>
        <p:blipFill>
          <a:blip r:embed="rId3"/>
          <a:stretch>
            <a:fillRect/>
          </a:stretch>
        </p:blipFill>
        <p:spPr>
          <a:xfrm>
            <a:off x="409352" y="4437918"/>
            <a:ext cx="900366" cy="10027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19446" y="3386742"/>
            <a:ext cx="7505097" cy="3105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8575" algn="just">
              <a:lnSpc>
                <a:spcPct val="129000"/>
              </a:lnSpc>
              <a:spcAft>
                <a:spcPts val="600"/>
              </a:spcAft>
            </a:pPr>
            <a:r>
              <a:rPr lang="ru-RU" sz="1600" i="1" dirty="0">
                <a:solidFill>
                  <a:srgbClr val="0F243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Создаем интерактивную викторину в сервисе </a:t>
            </a:r>
            <a:r>
              <a:rPr lang="ru-RU" sz="1600" i="1" dirty="0" err="1">
                <a:solidFill>
                  <a:srgbClr val="0F243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Playbuzz</a:t>
            </a:r>
            <a:r>
              <a:rPr lang="ru-RU" sz="1600" i="1" dirty="0">
                <a:solidFill>
                  <a:srgbClr val="0F243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методическое пособие / Департамент культуры и туризма Вологодской обл., Вологодская обл. универсальная науч. б-ка им. И. В. Бабушкина, Библ.- </a:t>
            </a:r>
            <a:r>
              <a:rPr lang="ru-RU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юн. центр им. В. Ф. Тендрякова ; [сост. Т.Н. Новых ; ред. Н.В. Корнилова]. – Вологда: ВОУНБ, 2019. – 64 с.: ил.   </a:t>
            </a:r>
            <a:endParaRPr lang="ru-RU" sz="1600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28575" algn="just">
              <a:lnSpc>
                <a:spcPct val="129000"/>
              </a:lnSpc>
              <a:spcAft>
                <a:spcPts val="600"/>
              </a:spcAft>
            </a:pPr>
            <a:r>
              <a:rPr lang="ru-RU" sz="1600" i="1" dirty="0" smtClean="0">
                <a:solidFill>
                  <a:srgbClr val="0F243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Интернет-сервисы </a:t>
            </a:r>
            <a:r>
              <a:rPr lang="ru-RU" sz="1600" i="1" dirty="0">
                <a:solidFill>
                  <a:srgbClr val="0F243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в работе библиотек </a:t>
            </a:r>
            <a:r>
              <a:rPr lang="ru-RU" sz="1600" i="1" dirty="0">
                <a:solidFill>
                  <a:srgbClr val="0F243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пошаговая инструкция   /  Сост. Л. В. </a:t>
            </a:r>
            <a:r>
              <a:rPr lang="ru-RU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Шалыго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Калуга, 2018. – 16 с. </a:t>
            </a:r>
            <a:endParaRPr lang="ru-RU" sz="16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28575" algn="just">
              <a:lnSpc>
                <a:spcPct val="129000"/>
              </a:lnSpc>
              <a:spcAft>
                <a:spcPts val="600"/>
              </a:spcAft>
            </a:pPr>
            <a:r>
              <a:rPr lang="ru-RU" sz="1600" i="1" dirty="0" err="1" smtClean="0">
                <a:solidFill>
                  <a:srgbClr val="0F243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iSpring</a:t>
            </a:r>
            <a:r>
              <a:rPr lang="ru-RU" sz="1600" i="1" dirty="0" smtClean="0">
                <a:solidFill>
                  <a:srgbClr val="0F243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sz="1600" i="1" dirty="0" err="1">
                <a:solidFill>
                  <a:srgbClr val="0F243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Suite</a:t>
            </a:r>
            <a:r>
              <a:rPr lang="ru-RU" sz="1600" i="1" dirty="0">
                <a:solidFill>
                  <a:srgbClr val="0F243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:</a:t>
            </a:r>
            <a:r>
              <a:rPr lang="ru-RU" sz="1600" i="1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пошаговая инструкция по созданию тестов, электронных викторин в программе </a:t>
            </a:r>
            <a:r>
              <a:rPr lang="ru-RU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iSpring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Suite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/  Сост. Ю.А. </a:t>
            </a:r>
            <a:r>
              <a:rPr lang="ru-RU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Смельская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6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Калуга, 2018. – 8 с.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5298" y="996807"/>
            <a:ext cx="1655457" cy="18760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Исполнительная">
  <a:themeElements>
    <a:clrScheme name="Исполнительная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864</Words>
  <Application>Microsoft Office PowerPoint</Application>
  <PresentationFormat>Экран (4:3)</PresentationFormat>
  <Paragraphs>81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9" baseType="lpstr">
      <vt:lpstr>Palatino Linotype</vt:lpstr>
      <vt:lpstr>Calibri</vt:lpstr>
      <vt:lpstr>Century Gothic</vt:lpstr>
      <vt:lpstr>Arial</vt:lpstr>
      <vt:lpstr>Wingdings</vt:lpstr>
      <vt:lpstr>Symbol</vt:lpstr>
      <vt:lpstr>Courier New</vt:lpstr>
      <vt:lpstr>Comic Sans MS</vt:lpstr>
      <vt:lpstr>Times New Roman</vt:lpstr>
      <vt:lpstr>Tahoma</vt:lpstr>
      <vt:lpstr>1_Исполнительная</vt:lpstr>
      <vt:lpstr> Работа школьной библиотеки в формате онлайн: новые формы и методы продвижения чтения</vt:lpstr>
      <vt:lpstr>Формы продвижения чтения в онлайн-формате:</vt:lpstr>
      <vt:lpstr>Виртуальные книжные выставки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цифровые инструменты и сервисы</dc:title>
  <cp:lastModifiedBy>User</cp:lastModifiedBy>
  <cp:revision>44</cp:revision>
  <dcterms:modified xsi:type="dcterms:W3CDTF">2022-08-17T12:43:18Z</dcterms:modified>
</cp:coreProperties>
</file>